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1pPr>
    <a:lvl2pPr marL="0" marR="0" indent="2286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2pPr>
    <a:lvl3pPr marL="0" marR="0" indent="4572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3pPr>
    <a:lvl4pPr marL="0" marR="0" indent="6858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4pPr>
    <a:lvl5pPr marL="0" marR="0" indent="9144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5pPr>
    <a:lvl6pPr marL="0" marR="0" indent="11430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6pPr>
    <a:lvl7pPr marL="0" marR="0" indent="13716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7pPr>
    <a:lvl8pPr marL="0" marR="0" indent="16002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8pPr>
    <a:lvl9pPr marL="0" marR="0" indent="18288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9847F"/>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5">
              <a:hueOff val="-375889"/>
              <a:satOff val="-9195"/>
              <a:lumOff val="-14901"/>
            </a:schemeClr>
          </a:solidFill>
        </a:fill>
      </a:tcStyle>
    </a:firstRow>
  </a:tblStyle>
  <a:tblStyle styleId="{C7B018BB-80A7-4F77-B60F-C8B233D01FF8}" styleName="">
    <a:tblBg/>
    <a:wholeTbl>
      <a:tcTxStyle b="off" i="off">
        <a:font>
          <a:latin typeface="Palatino"/>
          <a:ea typeface="Palatino"/>
          <a:cs typeface="Palatino"/>
        </a:font>
        <a:srgbClr val="414141"/>
      </a:tcTxStyle>
      <a:tcStyle>
        <a:tcBdr>
          <a:left>
            <a:ln w="25400" cap="rnd">
              <a:solidFill>
                <a:srgbClr val="C9C3BA"/>
              </a:solidFill>
              <a:custDash>
                <a:ds d="100000" sp="200000"/>
              </a:custDash>
              <a:miter lim="400000"/>
            </a:ln>
          </a:left>
          <a:right>
            <a:ln w="25400" cap="rnd">
              <a:solidFill>
                <a:srgbClr val="C9C3BA"/>
              </a:solidFill>
              <a:custDash>
                <a:ds d="100000" sp="200000"/>
              </a:custDash>
              <a:miter lim="400000"/>
            </a:ln>
          </a:right>
          <a:top>
            <a:ln w="25400" cap="rnd">
              <a:solidFill>
                <a:srgbClr val="C9C3BA"/>
              </a:solidFill>
              <a:custDash>
                <a:ds d="100000" sp="200000"/>
              </a:custDash>
              <a:miter lim="400000"/>
            </a:ln>
          </a:top>
          <a:bottom>
            <a:ln w="25400" cap="rnd">
              <a:solidFill>
                <a:srgbClr val="C9C3BA"/>
              </a:solidFill>
              <a:custDash>
                <a:ds d="100000" sp="200000"/>
              </a:custDash>
              <a:miter lim="400000"/>
            </a:ln>
          </a:bottom>
          <a:insideH>
            <a:ln w="25400" cap="rnd">
              <a:solidFill>
                <a:srgbClr val="C9C3BA"/>
              </a:solidFill>
              <a:custDash>
                <a:ds d="100000" sp="200000"/>
              </a:custDash>
              <a:miter lim="400000"/>
            </a:ln>
          </a:insideH>
          <a:insideV>
            <a:ln w="25400" cap="rnd">
              <a:solidFill>
                <a:srgbClr val="C9C3BA"/>
              </a:solidFill>
              <a:custDash>
                <a:ds d="100000" sp="200000"/>
              </a:custDash>
              <a:miter lim="400000"/>
            </a:ln>
          </a:insideV>
        </a:tcBdr>
        <a:fill>
          <a:noFill/>
        </a:fill>
      </a:tcStyle>
    </a:wholeTbl>
    <a:band2H>
      <a:tcTxStyle/>
      <a:tcStyle>
        <a:tcBdr/>
        <a:fill>
          <a:solidFill>
            <a:srgbClr val="C9C3BA">
              <a:alpha val="75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50000"/>
                </a:srgbClr>
              </a:solidFill>
              <a:prstDash val="solid"/>
              <a:miter lim="400000"/>
            </a:ln>
          </a:insideV>
        </a:tcBdr>
        <a:fill>
          <a:noFill/>
        </a:fill>
      </a:tcStyle>
    </a:firstCol>
    <a:la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noFill/>
        </a:fill>
      </a:tcStyle>
    </a:firstRow>
  </a:tblStyle>
  <a:tblStyle styleId="{EEE7283C-3CF3-47DC-8721-378D4A62B228}"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noFill/>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39D60"/>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3">
              <a:hueOff val="708446"/>
              <a:satOff val="-4821"/>
              <a:lumOff val="-14251"/>
            </a:schemeClr>
          </a:solidFill>
        </a:fill>
      </a:tcStyle>
    </a:firstRow>
  </a:tblStyle>
  <a:tblStyle styleId="{CF821DB8-F4EB-4A41-A1BA-3FCAFE7338EE}" styleName="">
    <a:tblBg/>
    <a:wholeTbl>
      <a:tcTxStyle b="off" i="off">
        <a:font>
          <a:latin typeface="Palatino"/>
          <a:ea typeface="Palatino"/>
          <a:cs typeface="Palatino"/>
        </a:font>
        <a:srgbClr val="414141"/>
      </a:tcTxStyle>
      <a:tcStyle>
        <a:tcBdr>
          <a:left>
            <a:ln w="12700" cap="flat">
              <a:solidFill>
                <a:schemeClr val="accent1">
                  <a:hueOff val="-113918"/>
                  <a:satOff val="19024"/>
                  <a:lumOff val="19749"/>
                </a:schemeClr>
              </a:solidFill>
              <a:prstDash val="solid"/>
              <a:miter lim="400000"/>
            </a:ln>
          </a:left>
          <a:right>
            <a:ln w="12700" cap="flat">
              <a:solidFill>
                <a:schemeClr val="accent1">
                  <a:hueOff val="-113918"/>
                  <a:satOff val="19024"/>
                  <a:lumOff val="19749"/>
                </a:schemeClr>
              </a:solidFill>
              <a:prstDash val="solid"/>
              <a:miter lim="400000"/>
            </a:ln>
          </a:right>
          <a:top>
            <a:ln w="12700" cap="flat">
              <a:solidFill>
                <a:schemeClr val="accent1">
                  <a:hueOff val="-113918"/>
                  <a:satOff val="19024"/>
                  <a:lumOff val="19749"/>
                </a:schemeClr>
              </a:solidFill>
              <a:prstDash val="solid"/>
              <a:miter lim="400000"/>
            </a:ln>
          </a:top>
          <a:bottom>
            <a:ln w="12700" cap="flat">
              <a:solidFill>
                <a:schemeClr val="accent1">
                  <a:hueOff val="-113918"/>
                  <a:satOff val="19024"/>
                  <a:lumOff val="19749"/>
                </a:schemeClr>
              </a:solidFill>
              <a:prstDash val="solid"/>
              <a:miter lim="400000"/>
            </a:ln>
          </a:bottom>
          <a:insideH>
            <a:ln w="12700" cap="flat">
              <a:solidFill>
                <a:schemeClr val="accent1">
                  <a:hueOff val="-113918"/>
                  <a:satOff val="19024"/>
                  <a:lumOff val="19749"/>
                </a:schemeClr>
              </a:solidFill>
              <a:prstDash val="solid"/>
              <a:miter lim="400000"/>
            </a:ln>
          </a:insideH>
          <a:insideV>
            <a:ln w="12700" cap="flat">
              <a:solidFill>
                <a:schemeClr val="accent1">
                  <a:hueOff val="-113918"/>
                  <a:satOff val="19024"/>
                  <a:lumOff val="19749"/>
                </a:schemeClr>
              </a:solidFill>
              <a:prstDash val="solid"/>
              <a:miter lim="400000"/>
            </a:ln>
          </a:insideV>
        </a:tcBdr>
        <a:fill>
          <a:noFill/>
        </a:fill>
      </a:tcStyle>
    </a:wholeTbl>
    <a:band2H>
      <a:tcTxStyle/>
      <a:tcStyle>
        <a:tcBdr/>
        <a:fill>
          <a:solidFill>
            <a:schemeClr val="accent1">
              <a:hueOff val="-113918"/>
              <a:satOff val="19024"/>
              <a:lumOff val="19749"/>
              <a:alpha val="35000"/>
            </a:scheme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38AAF"/>
          </a:solidFill>
        </a:fill>
      </a:tcStyle>
    </a:firstCol>
    <a:la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6"/>
              <a:satOff val="13972"/>
              <a:lumOff val="-24493"/>
            </a:schemeClr>
          </a:solid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4"/>
              <a:satOff val="6343"/>
              <a:lumOff val="-13963"/>
            </a:schemeClr>
          </a:solidFill>
        </a:fill>
      </a:tcStyle>
    </a:firstRow>
  </a:tblStyle>
  <a:tblStyle styleId="{33BA23B1-9221-436E-865A-0063620EA4FD}" styleName="">
    <a:tblBg/>
    <a:wholeTbl>
      <a:tcTxStyle b="off" i="off">
        <a:font>
          <a:latin typeface="Palatino"/>
          <a:ea typeface="Palatino"/>
          <a:cs typeface="Palatino"/>
        </a:font>
        <a:srgbClr val="414141"/>
      </a:tcTxStyle>
      <a:tcStyle>
        <a:tcBdr>
          <a:left>
            <a:ln w="12700" cap="flat">
              <a:solidFill>
                <a:srgbClr val="C9C3BA"/>
              </a:solidFill>
              <a:prstDash val="solid"/>
              <a:miter lim="400000"/>
            </a:ln>
          </a:left>
          <a:right>
            <a:ln w="12700" cap="flat">
              <a:solidFill>
                <a:srgbClr val="C9C3BA"/>
              </a:solidFill>
              <a:prstDash val="solid"/>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solidFill>
                <a:srgbClr val="C9C3BA"/>
              </a:solidFill>
              <a:prstDash val="solid"/>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6635F"/>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rgbClr val="89847F"/>
          </a:solidFill>
        </a:fill>
      </a:tcStyle>
    </a:firstRow>
  </a:tblStyle>
  <a:tblStyle styleId="{2708684C-4D16-4618-839F-0558EEFCDFE6}"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wholeTbl>
    <a:band2H>
      <a:tcTxStyle/>
      <a:tcStyle>
        <a:tcBdr/>
        <a:fill>
          <a:solidFill>
            <a:srgbClr val="C9C3BA">
              <a:alpha val="35000"/>
            </a:srgbClr>
          </a:solidFill>
        </a:fill>
      </a:tcStyle>
    </a:band2H>
    <a:firstCol>
      <a:tcTxStyle b="off" i="off">
        <a:font>
          <a:latin typeface="Palatino"/>
          <a:ea typeface="Palatino"/>
          <a:cs typeface="Palatino"/>
        </a:font>
        <a:srgbClr val="414141"/>
      </a:tcTxStyle>
      <a:tcStyle>
        <a:tcBdr>
          <a:left>
            <a:ln w="12700" cap="flat">
              <a:noFill/>
              <a:miter lim="400000"/>
            </a:ln>
          </a:left>
          <a:right>
            <a:ln w="25400" cap="flat">
              <a:solidFill>
                <a:srgbClr val="000000"/>
              </a:solidFill>
              <a:prstDash val="solid"/>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noFill/>
              <a:miter lim="400000"/>
            </a:ln>
          </a:bottom>
          <a:insideH>
            <a:ln w="12700" cap="flat">
              <a:solidFill>
                <a:srgbClr val="89847F"/>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noFill/>
              <a:miter lim="400000"/>
            </a:ln>
          </a:top>
          <a:bottom>
            <a:ln w="25400" cap="flat">
              <a:solidFill>
                <a:srgbClr val="000000"/>
              </a:solidFill>
              <a:prstDash val="solid"/>
              <a:miter lim="400000"/>
            </a:ln>
          </a:bottom>
          <a:insideH>
            <a:ln w="12700" cap="flat">
              <a:solidFill>
                <a:srgbClr val="89847F"/>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8" d="100"/>
          <a:sy n="58" d="100"/>
        </p:scale>
        <p:origin x="1008"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eg>
</file>

<file path=ppt/media/image3.tif>
</file>

<file path=ppt/media/image4.t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0" name="Shape 130"/>
          <p:cNvSpPr>
            <a:spLocks noGrp="1" noRot="1" noChangeAspect="1"/>
          </p:cNvSpPr>
          <p:nvPr>
            <p:ph type="sldImg"/>
          </p:nvPr>
        </p:nvSpPr>
        <p:spPr>
          <a:xfrm>
            <a:off x="1143000" y="685800"/>
            <a:ext cx="4572000" cy="3429000"/>
          </a:xfrm>
          <a:prstGeom prst="rect">
            <a:avLst/>
          </a:prstGeom>
        </p:spPr>
        <p:txBody>
          <a:bodyPr/>
          <a:lstStyle/>
          <a:p>
            <a:endParaRPr/>
          </a:p>
        </p:txBody>
      </p:sp>
      <p:sp>
        <p:nvSpPr>
          <p:cNvPr id="131" name="Shape 13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884602248"/>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spTree>
      <p:nvGrpSpPr>
        <p:cNvPr id="1" name=""/>
        <p:cNvGrpSpPr/>
        <p:nvPr/>
      </p:nvGrpSpPr>
      <p:grpSpPr>
        <a:xfrm>
          <a:off x="0" y="0"/>
          <a:ext cx="0" cy="0"/>
          <a:chOff x="0" y="0"/>
          <a:chExt cx="0" cy="0"/>
        </a:xfrm>
      </p:grpSpPr>
      <p:sp>
        <p:nvSpPr>
          <p:cNvPr id="13" name="Shape 13"/>
          <p:cNvSpPr/>
          <p:nvPr/>
        </p:nvSpPr>
        <p:spPr>
          <a:xfrm>
            <a:off x="508000" y="6591300"/>
            <a:ext cx="11999453"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14" name="Shape 14"/>
          <p:cNvSpPr/>
          <p:nvPr/>
        </p:nvSpPr>
        <p:spPr>
          <a:xfrm>
            <a:off x="508000" y="4089400"/>
            <a:ext cx="12000019"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15" name="Shape 15"/>
          <p:cNvSpPr/>
          <p:nvPr/>
        </p:nvSpPr>
        <p:spPr>
          <a:xfrm flipV="1">
            <a:off x="7994302" y="4526255"/>
            <a:ext cx="1" cy="1642759"/>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16" name="Shape 16"/>
          <p:cNvSpPr>
            <a:spLocks noGrp="1"/>
          </p:cNvSpPr>
          <p:nvPr>
            <p:ph type="body" sz="quarter" idx="13"/>
          </p:nvPr>
        </p:nvSpPr>
        <p:spPr>
          <a:xfrm>
            <a:off x="508000" y="3505200"/>
            <a:ext cx="7200900" cy="508000"/>
          </a:xfrm>
          <a:prstGeom prst="rect">
            <a:avLst/>
          </a:prstGeom>
        </p:spPr>
        <p:txBody>
          <a:bodyPr>
            <a:spAutoFit/>
          </a:bodyPr>
          <a:lstStyle>
            <a:lvl1pPr marL="0" indent="0">
              <a:lnSpc>
                <a:spcPct val="110000"/>
              </a:lnSpc>
              <a:spcBef>
                <a:spcPts val="0"/>
              </a:spcBef>
              <a:buClrTx/>
              <a:buSzTx/>
              <a:buFontTx/>
              <a:buNone/>
              <a:defRPr sz="2400" i="1"/>
            </a:lvl1pPr>
          </a:lstStyle>
          <a:p>
            <a:r>
              <a:t>Lorem Ipsum Dolor</a:t>
            </a:r>
          </a:p>
        </p:txBody>
      </p:sp>
      <p:sp>
        <p:nvSpPr>
          <p:cNvPr id="17" name="Shape 17"/>
          <p:cNvSpPr>
            <a:spLocks noGrp="1"/>
          </p:cNvSpPr>
          <p:nvPr>
            <p:ph type="title"/>
          </p:nvPr>
        </p:nvSpPr>
        <p:spPr>
          <a:xfrm>
            <a:off x="508000" y="4140200"/>
            <a:ext cx="7200900" cy="2413000"/>
          </a:xfrm>
          <a:prstGeom prst="rect">
            <a:avLst/>
          </a:prstGeom>
        </p:spPr>
        <p:txBody>
          <a:bodyPr/>
          <a:lstStyle>
            <a:lvl1pPr algn="l"/>
          </a:lstStyle>
          <a:p>
            <a:r>
              <a:t>Title Text</a:t>
            </a:r>
          </a:p>
        </p:txBody>
      </p:sp>
      <p:sp>
        <p:nvSpPr>
          <p:cNvPr id="18" name="Shape 18"/>
          <p:cNvSpPr>
            <a:spLocks noGrp="1"/>
          </p:cNvSpPr>
          <p:nvPr>
            <p:ph type="body" sz="quarter" idx="1"/>
          </p:nvPr>
        </p:nvSpPr>
        <p:spPr>
          <a:xfrm>
            <a:off x="8280400" y="4140200"/>
            <a:ext cx="4241800" cy="2413000"/>
          </a:xfrm>
          <a:prstGeom prst="rect">
            <a:avLst/>
          </a:prstGeom>
        </p:spPr>
        <p:txBody>
          <a:bodyPr/>
          <a:lstStyle>
            <a:lvl1pPr marL="0" indent="0">
              <a:spcBef>
                <a:spcPts val="0"/>
              </a:spcBef>
              <a:buClrTx/>
              <a:buSzTx/>
              <a:buFontTx/>
              <a:buNone/>
              <a:defRPr sz="2400"/>
            </a:lvl1pPr>
            <a:lvl2pPr marL="0" indent="228600">
              <a:spcBef>
                <a:spcPts val="0"/>
              </a:spcBef>
              <a:buClrTx/>
              <a:buSzTx/>
              <a:buFontTx/>
              <a:buNone/>
              <a:defRPr sz="2400"/>
            </a:lvl2pPr>
            <a:lvl3pPr marL="0" indent="457200">
              <a:spcBef>
                <a:spcPts val="0"/>
              </a:spcBef>
              <a:buClrTx/>
              <a:buSzTx/>
              <a:buFontTx/>
              <a:buNone/>
              <a:defRPr sz="2400"/>
            </a:lvl3pPr>
            <a:lvl4pPr marL="0" indent="685800">
              <a:spcBef>
                <a:spcPts val="0"/>
              </a:spcBef>
              <a:buClrTx/>
              <a:buSzTx/>
              <a:buFontTx/>
              <a:buNone/>
              <a:defRPr sz="2400"/>
            </a:lvl4pPr>
            <a:lvl5pPr marL="0" indent="914400">
              <a:spcBef>
                <a:spcPts val="0"/>
              </a:spcBef>
              <a:buClrTx/>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9" name="Shape 1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07" name="Shape 107"/>
          <p:cNvSpPr>
            <a:spLocks noGrp="1"/>
          </p:cNvSpPr>
          <p:nvPr>
            <p:ph type="body" sz="quarter" idx="13"/>
          </p:nvPr>
        </p:nvSpPr>
        <p:spPr>
          <a:xfrm>
            <a:off x="533400" y="5969000"/>
            <a:ext cx="11938000" cy="609600"/>
          </a:xfrm>
          <a:prstGeom prst="rect">
            <a:avLst/>
          </a:prstGeom>
        </p:spPr>
        <p:txBody>
          <a:bodyPr anchor="t">
            <a:spAutoFit/>
          </a:bodyPr>
          <a:lstStyle>
            <a:lvl1pPr marL="0" indent="0" algn="ctr">
              <a:spcBef>
                <a:spcPts val="1200"/>
              </a:spcBef>
              <a:buClrTx/>
              <a:buSzTx/>
              <a:buFontTx/>
              <a:buNone/>
              <a:defRPr sz="3000" i="1"/>
            </a:lvl1pPr>
          </a:lstStyle>
          <a:p>
            <a:r>
              <a:t>–Johnny Appleseed</a:t>
            </a:r>
          </a:p>
        </p:txBody>
      </p:sp>
      <p:sp>
        <p:nvSpPr>
          <p:cNvPr id="108" name="Shape 108"/>
          <p:cNvSpPr>
            <a:spLocks noGrp="1"/>
          </p:cNvSpPr>
          <p:nvPr>
            <p:ph type="body" sz="quarter" idx="14"/>
          </p:nvPr>
        </p:nvSpPr>
        <p:spPr>
          <a:xfrm>
            <a:off x="1270000" y="4254500"/>
            <a:ext cx="10464800" cy="711200"/>
          </a:xfrm>
          <a:prstGeom prst="rect">
            <a:avLst/>
          </a:prstGeom>
        </p:spPr>
        <p:txBody>
          <a:bodyPr>
            <a:spAutoFit/>
          </a:bodyPr>
          <a:lstStyle>
            <a:lvl1pPr marL="0" indent="0" algn="ctr">
              <a:spcBef>
                <a:spcPts val="0"/>
              </a:spcBef>
              <a:buClrTx/>
              <a:buSzTx/>
              <a:buFontTx/>
              <a:buNone/>
            </a:lvl1pPr>
          </a:lstStyle>
          <a:p>
            <a:r>
              <a:t>“Type a quote here.” </a:t>
            </a:r>
          </a:p>
        </p:txBody>
      </p:sp>
      <p:sp>
        <p:nvSpPr>
          <p:cNvPr id="109" name="Shape 10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116" name="Shape 116"/>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17" name="Shape 11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24" name="Shape 12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26" name="Shape 26"/>
          <p:cNvSpPr/>
          <p:nvPr/>
        </p:nvSpPr>
        <p:spPr>
          <a:xfrm flipV="1">
            <a:off x="7994302" y="7053555"/>
            <a:ext cx="1" cy="1642759"/>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27" name="Shape 27"/>
          <p:cNvSpPr/>
          <p:nvPr/>
        </p:nvSpPr>
        <p:spPr>
          <a:xfrm>
            <a:off x="508000" y="9131300"/>
            <a:ext cx="11999453"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28" name="Shape 28"/>
          <p:cNvSpPr/>
          <p:nvPr/>
        </p:nvSpPr>
        <p:spPr>
          <a:xfrm>
            <a:off x="508000" y="6629400"/>
            <a:ext cx="12000019"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29" name="Shape 29"/>
          <p:cNvSpPr/>
          <p:nvPr/>
        </p:nvSpPr>
        <p:spPr>
          <a:xfrm flipV="1">
            <a:off x="7994302" y="7053555"/>
            <a:ext cx="1" cy="1642759"/>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30" name="Shape 30"/>
          <p:cNvSpPr>
            <a:spLocks noGrp="1"/>
          </p:cNvSpPr>
          <p:nvPr>
            <p:ph type="body" sz="quarter" idx="13"/>
          </p:nvPr>
        </p:nvSpPr>
        <p:spPr>
          <a:xfrm>
            <a:off x="508000" y="6096000"/>
            <a:ext cx="7200900" cy="508000"/>
          </a:xfrm>
          <a:prstGeom prst="rect">
            <a:avLst/>
          </a:prstGeom>
        </p:spPr>
        <p:txBody>
          <a:bodyPr>
            <a:spAutoFit/>
          </a:bodyPr>
          <a:lstStyle>
            <a:lvl1pPr marL="0" indent="0">
              <a:lnSpc>
                <a:spcPct val="110000"/>
              </a:lnSpc>
              <a:spcBef>
                <a:spcPts val="0"/>
              </a:spcBef>
              <a:buClrTx/>
              <a:buSzTx/>
              <a:buFontTx/>
              <a:buNone/>
              <a:defRPr sz="2400" i="1"/>
            </a:lvl1pPr>
          </a:lstStyle>
          <a:p>
            <a:r>
              <a:t>Lorem Ipsum Dolor</a:t>
            </a:r>
          </a:p>
        </p:txBody>
      </p:sp>
      <p:sp>
        <p:nvSpPr>
          <p:cNvPr id="31" name="Shape 31"/>
          <p:cNvSpPr>
            <a:spLocks noGrp="1"/>
          </p:cNvSpPr>
          <p:nvPr>
            <p:ph type="pic" idx="14"/>
          </p:nvPr>
        </p:nvSpPr>
        <p:spPr>
          <a:xfrm>
            <a:off x="596900" y="633461"/>
            <a:ext cx="11811000" cy="5207001"/>
          </a:xfrm>
          <a:prstGeom prst="rect">
            <a:avLst/>
          </a:prstGeom>
          <a:ln w="9525">
            <a:round/>
          </a:ln>
        </p:spPr>
        <p:txBody>
          <a:bodyPr lIns="91439" tIns="45719" rIns="91439" bIns="45719" anchor="t">
            <a:noAutofit/>
          </a:bodyPr>
          <a:lstStyle/>
          <a:p>
            <a:endParaRPr/>
          </a:p>
        </p:txBody>
      </p:sp>
      <p:sp>
        <p:nvSpPr>
          <p:cNvPr id="32" name="Shape 32"/>
          <p:cNvSpPr>
            <a:spLocks noGrp="1"/>
          </p:cNvSpPr>
          <p:nvPr>
            <p:ph type="title"/>
          </p:nvPr>
        </p:nvSpPr>
        <p:spPr>
          <a:xfrm>
            <a:off x="508000" y="6680200"/>
            <a:ext cx="7200900" cy="2413000"/>
          </a:xfrm>
          <a:prstGeom prst="rect">
            <a:avLst/>
          </a:prstGeom>
        </p:spPr>
        <p:txBody>
          <a:bodyPr/>
          <a:lstStyle>
            <a:lvl1pPr algn="l"/>
          </a:lstStyle>
          <a:p>
            <a:r>
              <a:t>Title Text</a:t>
            </a:r>
          </a:p>
        </p:txBody>
      </p:sp>
      <p:sp>
        <p:nvSpPr>
          <p:cNvPr id="33" name="Shape 33"/>
          <p:cNvSpPr>
            <a:spLocks noGrp="1"/>
          </p:cNvSpPr>
          <p:nvPr>
            <p:ph type="body" sz="quarter" idx="1"/>
          </p:nvPr>
        </p:nvSpPr>
        <p:spPr>
          <a:xfrm>
            <a:off x="8280400" y="6680200"/>
            <a:ext cx="4241800" cy="2413000"/>
          </a:xfrm>
          <a:prstGeom prst="rect">
            <a:avLst/>
          </a:prstGeom>
        </p:spPr>
        <p:txBody>
          <a:bodyPr/>
          <a:lstStyle>
            <a:lvl1pPr marL="0" indent="0">
              <a:spcBef>
                <a:spcPts val="0"/>
              </a:spcBef>
              <a:buClrTx/>
              <a:buSzTx/>
              <a:buFontTx/>
              <a:buNone/>
              <a:defRPr sz="2400"/>
            </a:lvl1pPr>
            <a:lvl2pPr marL="0" indent="228600">
              <a:spcBef>
                <a:spcPts val="0"/>
              </a:spcBef>
              <a:buClrTx/>
              <a:buSzTx/>
              <a:buFontTx/>
              <a:buNone/>
              <a:defRPr sz="2400"/>
            </a:lvl2pPr>
            <a:lvl3pPr marL="0" indent="457200">
              <a:spcBef>
                <a:spcPts val="0"/>
              </a:spcBef>
              <a:buClrTx/>
              <a:buSzTx/>
              <a:buFontTx/>
              <a:buNone/>
              <a:defRPr sz="2400"/>
            </a:lvl3pPr>
            <a:lvl4pPr marL="0" indent="685800">
              <a:spcBef>
                <a:spcPts val="0"/>
              </a:spcBef>
              <a:buClrTx/>
              <a:buSzTx/>
              <a:buFontTx/>
              <a:buNone/>
              <a:defRPr sz="2400"/>
            </a:lvl4pPr>
            <a:lvl5pPr marL="0" indent="914400">
              <a:spcBef>
                <a:spcPts val="0"/>
              </a:spcBef>
              <a:buClrTx/>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34" name="Shape 3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41" name="Shape 41"/>
          <p:cNvSpPr>
            <a:spLocks noGrp="1"/>
          </p:cNvSpPr>
          <p:nvPr>
            <p:ph type="title"/>
          </p:nvPr>
        </p:nvSpPr>
        <p:spPr>
          <a:xfrm>
            <a:off x="508000" y="3670300"/>
            <a:ext cx="11988800" cy="2413000"/>
          </a:xfrm>
          <a:prstGeom prst="rect">
            <a:avLst/>
          </a:prstGeom>
        </p:spPr>
        <p:txBody>
          <a:bodyPr/>
          <a:lstStyle/>
          <a:p>
            <a:r>
              <a:t>Title Text</a:t>
            </a:r>
          </a:p>
        </p:txBody>
      </p:sp>
      <p:sp>
        <p:nvSpPr>
          <p:cNvPr id="42" name="Shape 4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49" name="Shape 49"/>
          <p:cNvSpPr/>
          <p:nvPr/>
        </p:nvSpPr>
        <p:spPr>
          <a:xfrm>
            <a:off x="508000" y="4876800"/>
            <a:ext cx="5676374"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50" name="Shape 50"/>
          <p:cNvSpPr/>
          <p:nvPr/>
        </p:nvSpPr>
        <p:spPr>
          <a:xfrm>
            <a:off x="508000" y="2768600"/>
            <a:ext cx="5676316"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51" name="Shape 51"/>
          <p:cNvSpPr>
            <a:spLocks noGrp="1"/>
          </p:cNvSpPr>
          <p:nvPr>
            <p:ph type="body" sz="quarter" idx="13"/>
          </p:nvPr>
        </p:nvSpPr>
        <p:spPr>
          <a:xfrm>
            <a:off x="508000" y="2171700"/>
            <a:ext cx="5676900" cy="508000"/>
          </a:xfrm>
          <a:prstGeom prst="rect">
            <a:avLst/>
          </a:prstGeom>
        </p:spPr>
        <p:txBody>
          <a:bodyPr anchor="b">
            <a:spAutoFit/>
          </a:bodyPr>
          <a:lstStyle>
            <a:lvl1pPr marL="0" indent="0">
              <a:lnSpc>
                <a:spcPct val="110000"/>
              </a:lnSpc>
              <a:spcBef>
                <a:spcPts val="0"/>
              </a:spcBef>
              <a:buClrTx/>
              <a:buSzTx/>
              <a:buFontTx/>
              <a:buNone/>
              <a:defRPr sz="2400" i="1"/>
            </a:lvl1pPr>
          </a:lstStyle>
          <a:p>
            <a:r>
              <a:t>Lorem Ipsum Dolor</a:t>
            </a:r>
          </a:p>
        </p:txBody>
      </p:sp>
      <p:sp>
        <p:nvSpPr>
          <p:cNvPr id="52" name="Shape 52"/>
          <p:cNvSpPr>
            <a:spLocks noGrp="1"/>
          </p:cNvSpPr>
          <p:nvPr>
            <p:ph type="pic" sz="half" idx="14"/>
          </p:nvPr>
        </p:nvSpPr>
        <p:spPr>
          <a:xfrm>
            <a:off x="6818219" y="647699"/>
            <a:ext cx="5588001" cy="8331201"/>
          </a:xfrm>
          <a:prstGeom prst="rect">
            <a:avLst/>
          </a:prstGeom>
          <a:ln w="9525">
            <a:round/>
          </a:ln>
        </p:spPr>
        <p:txBody>
          <a:bodyPr lIns="91439" tIns="45719" rIns="91439" bIns="45719" anchor="t">
            <a:noAutofit/>
          </a:bodyPr>
          <a:lstStyle/>
          <a:p>
            <a:endParaRPr/>
          </a:p>
        </p:txBody>
      </p:sp>
      <p:sp>
        <p:nvSpPr>
          <p:cNvPr id="53" name="Shape 53"/>
          <p:cNvSpPr>
            <a:spLocks noGrp="1"/>
          </p:cNvSpPr>
          <p:nvPr>
            <p:ph type="title"/>
          </p:nvPr>
        </p:nvSpPr>
        <p:spPr>
          <a:xfrm>
            <a:off x="508000" y="2806700"/>
            <a:ext cx="5676900" cy="2032000"/>
          </a:xfrm>
          <a:prstGeom prst="rect">
            <a:avLst/>
          </a:prstGeom>
        </p:spPr>
        <p:txBody>
          <a:bodyPr/>
          <a:lstStyle>
            <a:lvl1pPr algn="l">
              <a:defRPr sz="5600"/>
            </a:lvl1pPr>
          </a:lstStyle>
          <a:p>
            <a:r>
              <a:t>Title Text</a:t>
            </a:r>
          </a:p>
        </p:txBody>
      </p:sp>
      <p:sp>
        <p:nvSpPr>
          <p:cNvPr id="54" name="Shape 54"/>
          <p:cNvSpPr>
            <a:spLocks noGrp="1"/>
          </p:cNvSpPr>
          <p:nvPr>
            <p:ph type="body" sz="quarter" idx="1"/>
          </p:nvPr>
        </p:nvSpPr>
        <p:spPr>
          <a:xfrm>
            <a:off x="508000" y="5029200"/>
            <a:ext cx="5676900" cy="4013200"/>
          </a:xfrm>
          <a:prstGeom prst="rect">
            <a:avLst/>
          </a:prstGeom>
        </p:spPr>
        <p:txBody>
          <a:bodyPr anchor="t"/>
          <a:lstStyle>
            <a:lvl1pPr marL="0" indent="0">
              <a:spcBef>
                <a:spcPts val="0"/>
              </a:spcBef>
              <a:buClrTx/>
              <a:buSzTx/>
              <a:buFontTx/>
              <a:buNone/>
              <a:defRPr sz="2400"/>
            </a:lvl1pPr>
            <a:lvl2pPr marL="0" indent="228600">
              <a:spcBef>
                <a:spcPts val="0"/>
              </a:spcBef>
              <a:buClrTx/>
              <a:buSzTx/>
              <a:buFontTx/>
              <a:buNone/>
              <a:defRPr sz="2400"/>
            </a:lvl2pPr>
            <a:lvl3pPr marL="0" indent="457200">
              <a:spcBef>
                <a:spcPts val="0"/>
              </a:spcBef>
              <a:buClrTx/>
              <a:buSzTx/>
              <a:buFontTx/>
              <a:buNone/>
              <a:defRPr sz="2400"/>
            </a:lvl3pPr>
            <a:lvl4pPr marL="0" indent="685800">
              <a:spcBef>
                <a:spcPts val="0"/>
              </a:spcBef>
              <a:buClrTx/>
              <a:buSzTx/>
              <a:buFontTx/>
              <a:buNone/>
              <a:defRPr sz="2400"/>
            </a:lvl4pPr>
            <a:lvl5pPr marL="0" indent="914400">
              <a:spcBef>
                <a:spcPts val="0"/>
              </a:spcBef>
              <a:buClrTx/>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62" name="Shape 62"/>
          <p:cNvSpPr>
            <a:spLocks noGrp="1"/>
          </p:cNvSpPr>
          <p:nvPr>
            <p:ph type="title"/>
          </p:nvPr>
        </p:nvSpPr>
        <p:spPr>
          <a:prstGeom prst="rect">
            <a:avLst/>
          </a:prstGeom>
        </p:spPr>
        <p:txBody>
          <a:bodyPr/>
          <a:lstStyle/>
          <a:p>
            <a:r>
              <a:t>Title Text</a:t>
            </a:r>
          </a:p>
        </p:txBody>
      </p:sp>
      <p:sp>
        <p:nvSpPr>
          <p:cNvPr id="63" name="Shape 6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0" name="Shape 70"/>
          <p:cNvSpPr>
            <a:spLocks noGrp="1"/>
          </p:cNvSpPr>
          <p:nvPr>
            <p:ph type="title"/>
          </p:nvPr>
        </p:nvSpPr>
        <p:spPr>
          <a:prstGeom prst="rect">
            <a:avLst/>
          </a:prstGeom>
        </p:spPr>
        <p:txBody>
          <a:bodyPr/>
          <a:lstStyle/>
          <a:p>
            <a:r>
              <a:t>Title Text</a:t>
            </a:r>
          </a:p>
        </p:txBody>
      </p:sp>
      <p:sp>
        <p:nvSpPr>
          <p:cNvPr id="71" name="Shape 71"/>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2" name="Shape 7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9" name="Shape 79"/>
          <p:cNvSpPr>
            <a:spLocks noGrp="1"/>
          </p:cNvSpPr>
          <p:nvPr>
            <p:ph type="pic" sz="half" idx="13"/>
          </p:nvPr>
        </p:nvSpPr>
        <p:spPr>
          <a:xfrm>
            <a:off x="6819900" y="2654300"/>
            <a:ext cx="5588000" cy="6350000"/>
          </a:xfrm>
          <a:prstGeom prst="rect">
            <a:avLst/>
          </a:prstGeom>
          <a:ln w="9525">
            <a:round/>
          </a:ln>
        </p:spPr>
        <p:txBody>
          <a:bodyPr lIns="91439" tIns="45719" rIns="91439" bIns="45719" anchor="t">
            <a:noAutofit/>
          </a:bodyPr>
          <a:lstStyle/>
          <a:p>
            <a:endParaRPr/>
          </a:p>
        </p:txBody>
      </p:sp>
      <p:sp>
        <p:nvSpPr>
          <p:cNvPr id="80" name="Shape 80"/>
          <p:cNvSpPr>
            <a:spLocks noGrp="1"/>
          </p:cNvSpPr>
          <p:nvPr>
            <p:ph type="title"/>
          </p:nvPr>
        </p:nvSpPr>
        <p:spPr>
          <a:prstGeom prst="rect">
            <a:avLst/>
          </a:prstGeom>
        </p:spPr>
        <p:txBody>
          <a:bodyPr/>
          <a:lstStyle/>
          <a:p>
            <a:r>
              <a:t>Title Text</a:t>
            </a:r>
          </a:p>
        </p:txBody>
      </p:sp>
      <p:sp>
        <p:nvSpPr>
          <p:cNvPr id="81" name="Shape 81"/>
          <p:cNvSpPr>
            <a:spLocks noGrp="1"/>
          </p:cNvSpPr>
          <p:nvPr>
            <p:ph type="body" sz="half" idx="1"/>
          </p:nvPr>
        </p:nvSpPr>
        <p:spPr>
          <a:xfrm>
            <a:off x="508000" y="2730500"/>
            <a:ext cx="5816600" cy="6350000"/>
          </a:xfrm>
          <a:prstGeom prst="rect">
            <a:avLst/>
          </a:prstGeom>
        </p:spPr>
        <p:txBody>
          <a:bodyPr/>
          <a:lstStyle>
            <a:lvl1pPr marL="393700" indent="-393700">
              <a:spcBef>
                <a:spcPts val="1800"/>
              </a:spcBef>
              <a:buSzPct val="65000"/>
              <a:defRPr sz="3000"/>
            </a:lvl1pPr>
            <a:lvl2pPr marL="787400" indent="-393700">
              <a:spcBef>
                <a:spcPts val="1800"/>
              </a:spcBef>
              <a:buSzPct val="65000"/>
              <a:defRPr sz="3000"/>
            </a:lvl2pPr>
            <a:lvl3pPr marL="1181100" indent="-393700">
              <a:spcBef>
                <a:spcPts val="1800"/>
              </a:spcBef>
              <a:buSzPct val="65000"/>
              <a:defRPr sz="3000"/>
            </a:lvl3pPr>
            <a:lvl4pPr marL="1574800" indent="-393700">
              <a:spcBef>
                <a:spcPts val="1800"/>
              </a:spcBef>
              <a:buSzPct val="65000"/>
              <a:defRPr sz="3000"/>
            </a:lvl4pPr>
            <a:lvl5pPr marL="1968500" indent="-393700">
              <a:spcBef>
                <a:spcPts val="1800"/>
              </a:spcBef>
              <a:buSzPct val="65000"/>
              <a:defRPr sz="3000"/>
            </a:lvl5pPr>
          </a:lstStyle>
          <a:p>
            <a:r>
              <a:t>Body Level One</a:t>
            </a:r>
          </a:p>
          <a:p>
            <a:pPr lvl="1"/>
            <a:r>
              <a:t>Body Level Two</a:t>
            </a:r>
          </a:p>
          <a:p>
            <a:pPr lvl="2"/>
            <a:r>
              <a:t>Body Level Three</a:t>
            </a:r>
          </a:p>
          <a:p>
            <a:pPr lvl="3"/>
            <a:r>
              <a:t>Body Level Four</a:t>
            </a:r>
          </a:p>
          <a:p>
            <a:pPr lvl="4"/>
            <a:r>
              <a:t>Body Level Five</a:t>
            </a:r>
          </a:p>
        </p:txBody>
      </p:sp>
      <p:sp>
        <p:nvSpPr>
          <p:cNvPr id="82" name="Shape 8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89" name="Shape 89"/>
          <p:cNvSpPr>
            <a:spLocks noGrp="1"/>
          </p:cNvSpPr>
          <p:nvPr>
            <p:ph type="body" idx="1"/>
          </p:nvPr>
        </p:nvSpPr>
        <p:spPr>
          <a:xfrm>
            <a:off x="508000" y="1270000"/>
            <a:ext cx="11988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0" name="Shape 9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97" name="Shape 97"/>
          <p:cNvSpPr>
            <a:spLocks noGrp="1"/>
          </p:cNvSpPr>
          <p:nvPr>
            <p:ph type="pic" sz="quarter" idx="13"/>
          </p:nvPr>
        </p:nvSpPr>
        <p:spPr>
          <a:xfrm>
            <a:off x="6856319" y="4772799"/>
            <a:ext cx="5499101" cy="4229101"/>
          </a:xfrm>
          <a:prstGeom prst="rect">
            <a:avLst/>
          </a:prstGeom>
          <a:ln w="9525">
            <a:round/>
          </a:ln>
        </p:spPr>
        <p:txBody>
          <a:bodyPr lIns="91439" tIns="45719" rIns="91439" bIns="45719" anchor="t">
            <a:noAutofit/>
          </a:bodyPr>
          <a:lstStyle/>
          <a:p>
            <a:endParaRPr/>
          </a:p>
        </p:txBody>
      </p:sp>
      <p:sp>
        <p:nvSpPr>
          <p:cNvPr id="98" name="Shape 98"/>
          <p:cNvSpPr>
            <a:spLocks noGrp="1"/>
          </p:cNvSpPr>
          <p:nvPr>
            <p:ph type="pic" sz="quarter" idx="14"/>
          </p:nvPr>
        </p:nvSpPr>
        <p:spPr>
          <a:xfrm>
            <a:off x="6860562" y="609600"/>
            <a:ext cx="5499101" cy="3530600"/>
          </a:xfrm>
          <a:prstGeom prst="rect">
            <a:avLst/>
          </a:prstGeom>
          <a:ln w="9525">
            <a:round/>
          </a:ln>
        </p:spPr>
        <p:txBody>
          <a:bodyPr lIns="91439" tIns="45719" rIns="91439" bIns="45719" anchor="t">
            <a:noAutofit/>
          </a:bodyPr>
          <a:lstStyle/>
          <a:p>
            <a:endParaRPr/>
          </a:p>
        </p:txBody>
      </p:sp>
      <p:sp>
        <p:nvSpPr>
          <p:cNvPr id="99" name="Shape 99"/>
          <p:cNvSpPr>
            <a:spLocks noGrp="1"/>
          </p:cNvSpPr>
          <p:nvPr>
            <p:ph type="pic" sz="half" idx="15"/>
          </p:nvPr>
        </p:nvSpPr>
        <p:spPr>
          <a:xfrm>
            <a:off x="557119" y="609599"/>
            <a:ext cx="5588001" cy="8394701"/>
          </a:xfrm>
          <a:prstGeom prst="rect">
            <a:avLst/>
          </a:prstGeom>
          <a:ln w="9525">
            <a:round/>
          </a:ln>
        </p:spPr>
        <p:txBody>
          <a:bodyPr lIns="91439" tIns="45719" rIns="91439" bIns="45719" anchor="t">
            <a:noAutofit/>
          </a:bodyPr>
          <a:lstStyle/>
          <a:p>
            <a:endParaRPr/>
          </a:p>
        </p:txBody>
      </p:sp>
      <p:sp>
        <p:nvSpPr>
          <p:cNvPr id="100" name="Shape 10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Shape 2"/>
          <p:cNvSpPr/>
          <p:nvPr/>
        </p:nvSpPr>
        <p:spPr>
          <a:xfrm>
            <a:off x="508000" y="2171700"/>
            <a:ext cx="1199729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3" name="Shape 3"/>
          <p:cNvSpPr/>
          <p:nvPr/>
        </p:nvSpPr>
        <p:spPr>
          <a:xfrm>
            <a:off x="508000" y="635000"/>
            <a:ext cx="1199729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4" name="Shape 4"/>
          <p:cNvSpPr>
            <a:spLocks noGrp="1"/>
          </p:cNvSpPr>
          <p:nvPr>
            <p:ph type="title"/>
          </p:nvPr>
        </p:nvSpPr>
        <p:spPr>
          <a:xfrm>
            <a:off x="508000" y="800100"/>
            <a:ext cx="11988800" cy="12192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5" name="Shape 5"/>
          <p:cNvSpPr>
            <a:spLocks noGrp="1"/>
          </p:cNvSpPr>
          <p:nvPr>
            <p:ph type="body" idx="1"/>
          </p:nvPr>
        </p:nvSpPr>
        <p:spPr>
          <a:xfrm>
            <a:off x="508000" y="2628900"/>
            <a:ext cx="11988800" cy="6096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6" name="Shape 6"/>
          <p:cNvSpPr>
            <a:spLocks noGrp="1"/>
          </p:cNvSpPr>
          <p:nvPr>
            <p:ph type="sldNum" sz="quarter" idx="2"/>
          </p:nvPr>
        </p:nvSpPr>
        <p:spPr>
          <a:xfrm>
            <a:off x="6324599" y="9258300"/>
            <a:ext cx="342901" cy="406400"/>
          </a:xfrm>
          <a:prstGeom prst="rect">
            <a:avLst/>
          </a:prstGeom>
          <a:ln w="12700">
            <a:miter lim="400000"/>
          </a:ln>
        </p:spPr>
        <p:txBody>
          <a:bodyPr wrap="none" lIns="50800" tIns="50800" rIns="50800" bIns="50800">
            <a:spAutoFit/>
          </a:bodyPr>
          <a:lstStyle>
            <a:lvl1pPr>
              <a:defRPr sz="1800">
                <a:solidFill>
                  <a:srgbClr val="4C4946"/>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1pPr>
      <a:lvl2pPr marL="0" marR="0" indent="2286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2pPr>
      <a:lvl3pPr marL="0" marR="0" indent="4572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3pPr>
      <a:lvl4pPr marL="0" marR="0" indent="6858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4pPr>
      <a:lvl5pPr marL="0" marR="0" indent="9144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5pPr>
      <a:lvl6pPr marL="0" marR="0" indent="11430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6pPr>
      <a:lvl7pPr marL="0" marR="0" indent="13716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7pPr>
      <a:lvl8pPr marL="0" marR="0" indent="16002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8pPr>
      <a:lvl9pPr marL="0" marR="0" indent="18288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9pPr>
    </p:titleStyle>
    <p:bodyStyle>
      <a:lvl1pPr marL="4699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1pPr>
      <a:lvl2pPr marL="9398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2pPr>
      <a:lvl3pPr marL="14097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3pPr>
      <a:lvl4pPr marL="18796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4pPr>
      <a:lvl5pPr marL="23495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5pPr>
      <a:lvl6pPr marL="28194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6pPr>
      <a:lvl7pPr marL="32893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7pPr>
      <a:lvl8pPr marL="37592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8pPr>
      <a:lvl9pPr marL="42291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3.t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hape 133"/>
          <p:cNvSpPr>
            <a:spLocks noGrp="1"/>
          </p:cNvSpPr>
          <p:nvPr>
            <p:ph type="ctrTitle"/>
          </p:nvPr>
        </p:nvSpPr>
        <p:spPr>
          <a:xfrm>
            <a:off x="2179687" y="63702"/>
            <a:ext cx="8645426" cy="3588843"/>
          </a:xfrm>
          <a:prstGeom prst="rect">
            <a:avLst/>
          </a:prstGeom>
        </p:spPr>
        <p:txBody>
          <a:bodyPr/>
          <a:lstStyle>
            <a:lvl1pPr algn="ctr"/>
          </a:lstStyle>
          <a:p>
            <a:r>
              <a:t>Detection Of Fake Currency Using Image Processing </a:t>
            </a:r>
            <a:endParaRPr sz="1200"/>
          </a:p>
        </p:txBody>
      </p:sp>
      <p:sp>
        <p:nvSpPr>
          <p:cNvPr id="134" name="Shape 134"/>
          <p:cNvSpPr>
            <a:spLocks noGrp="1"/>
          </p:cNvSpPr>
          <p:nvPr>
            <p:ph type="subTitle" sz="quarter" idx="1"/>
          </p:nvPr>
        </p:nvSpPr>
        <p:spPr>
          <a:xfrm>
            <a:off x="8604895" y="4141134"/>
            <a:ext cx="4241801" cy="2413001"/>
          </a:xfrm>
          <a:prstGeom prst="rect">
            <a:avLst/>
          </a:prstGeom>
        </p:spPr>
        <p:txBody>
          <a:bodyPr/>
          <a:lstStyle/>
          <a:p>
            <a:pPr>
              <a:lnSpc>
                <a:spcPct val="110000"/>
              </a:lnSpc>
              <a:defRPr i="1"/>
            </a:pPr>
            <a:r>
              <a:t>Team Members:</a:t>
            </a:r>
          </a:p>
          <a:p>
            <a:pPr>
              <a:lnSpc>
                <a:spcPct val="110000"/>
              </a:lnSpc>
              <a:defRPr i="1"/>
            </a:pPr>
            <a:r>
              <a:t>Shishir Mathur -15bce1105</a:t>
            </a:r>
          </a:p>
          <a:p>
            <a:pPr>
              <a:lnSpc>
                <a:spcPct val="110000"/>
              </a:lnSpc>
              <a:defRPr i="1"/>
            </a:pPr>
            <a:r>
              <a:t>Vibhu Sharma -15bce1116</a:t>
            </a:r>
          </a:p>
          <a:p>
            <a:pPr>
              <a:lnSpc>
                <a:spcPct val="110000"/>
              </a:lnSpc>
              <a:defRPr i="1"/>
            </a:pPr>
            <a:r>
              <a:t>Nikhil Yadav - 15bce1267</a:t>
            </a:r>
          </a:p>
        </p:txBody>
      </p:sp>
      <p:pic>
        <p:nvPicPr>
          <p:cNvPr id="135" name="pasted-image.tiff"/>
          <p:cNvPicPr>
            <a:picLocks noChangeAspect="1"/>
          </p:cNvPicPr>
          <p:nvPr/>
        </p:nvPicPr>
        <p:blipFill>
          <a:blip r:embed="rId2">
            <a:extLst/>
          </a:blip>
          <a:stretch>
            <a:fillRect/>
          </a:stretch>
        </p:blipFill>
        <p:spPr>
          <a:xfrm>
            <a:off x="2228402" y="4260915"/>
            <a:ext cx="5557719" cy="2272590"/>
          </a:xfrm>
          <a:prstGeom prst="rect">
            <a:avLst/>
          </a:prstGeom>
          <a:ln w="12700">
            <a:miter lim="400000"/>
          </a:ln>
        </p:spPr>
      </p:pic>
      <p:pic>
        <p:nvPicPr>
          <p:cNvPr id="136" name="pasted-image.tiff"/>
          <p:cNvPicPr>
            <a:picLocks noChangeAspect="1"/>
          </p:cNvPicPr>
          <p:nvPr/>
        </p:nvPicPr>
        <p:blipFill>
          <a:blip r:embed="rId3">
            <a:extLst/>
          </a:blip>
          <a:stretch>
            <a:fillRect/>
          </a:stretch>
        </p:blipFill>
        <p:spPr>
          <a:xfrm>
            <a:off x="2267258" y="6698670"/>
            <a:ext cx="5480007" cy="2510529"/>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p:cNvSpPr>
          <p:nvPr>
            <p:ph type="title"/>
          </p:nvPr>
        </p:nvSpPr>
        <p:spPr>
          <a:prstGeom prst="rect">
            <a:avLst/>
          </a:prstGeom>
        </p:spPr>
        <p:txBody>
          <a:bodyPr/>
          <a:lstStyle/>
          <a:p>
            <a:r>
              <a:t> Conclusion: </a:t>
            </a:r>
          </a:p>
        </p:txBody>
      </p:sp>
      <p:sp>
        <p:nvSpPr>
          <p:cNvPr id="163" name="Shape 163"/>
          <p:cNvSpPr>
            <a:spLocks noGrp="1"/>
          </p:cNvSpPr>
          <p:nvPr>
            <p:ph type="body" idx="1"/>
          </p:nvPr>
        </p:nvSpPr>
        <p:spPr>
          <a:prstGeom prst="rect">
            <a:avLst/>
          </a:prstGeom>
        </p:spPr>
        <p:txBody>
          <a:bodyPr/>
          <a:lstStyle/>
          <a:p>
            <a:pPr marL="0" indent="0" defTabSz="484886">
              <a:spcBef>
                <a:spcPts val="1900"/>
              </a:spcBef>
              <a:buClrTx/>
              <a:buSzTx/>
              <a:buFontTx/>
              <a:buNone/>
              <a:defRPr sz="2988"/>
            </a:pPr>
            <a:endParaRPr sz="996" dirty="0"/>
          </a:p>
          <a:p>
            <a:pPr marL="0" indent="0" defTabSz="484886">
              <a:spcBef>
                <a:spcPts val="1900"/>
              </a:spcBef>
              <a:buClrTx/>
              <a:buSzTx/>
              <a:buFontTx/>
              <a:buNone/>
              <a:defRPr sz="2988"/>
            </a:pPr>
            <a:r>
              <a:rPr dirty="0"/>
              <a:t>This project proposed fake currency detection using image processing. In image pre-processing the image was cropped, adjusted and smoothed. Then the image converted into gray scale. After conversion the edges are detected. In edge detection used the </a:t>
            </a:r>
            <a:r>
              <a:rPr dirty="0" err="1"/>
              <a:t>sobel</a:t>
            </a:r>
            <a:r>
              <a:rPr dirty="0"/>
              <a:t> operator. Next the image segmentation is applied. After segmentation the features are extracted. Finally compared and find the currency original or fake. </a:t>
            </a:r>
            <a:endParaRPr sz="996" dirty="0">
              <a:latin typeface="Times"/>
              <a:ea typeface="Times"/>
              <a:cs typeface="Times"/>
              <a:sym typeface="Times"/>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65"/>
          <p:cNvSpPr>
            <a:spLocks noGrp="1"/>
          </p:cNvSpPr>
          <p:nvPr>
            <p:ph type="title"/>
          </p:nvPr>
        </p:nvSpPr>
        <p:spPr>
          <a:prstGeom prst="rect">
            <a:avLst/>
          </a:prstGeom>
        </p:spPr>
        <p:txBody>
          <a:bodyPr/>
          <a:lstStyle/>
          <a:p>
            <a:r>
              <a:t>REFERENCES</a:t>
            </a:r>
          </a:p>
        </p:txBody>
      </p:sp>
      <p:sp>
        <p:nvSpPr>
          <p:cNvPr id="166" name="Shape 166"/>
          <p:cNvSpPr>
            <a:spLocks noGrp="1"/>
          </p:cNvSpPr>
          <p:nvPr>
            <p:ph type="body" idx="1"/>
          </p:nvPr>
        </p:nvSpPr>
        <p:spPr>
          <a:prstGeom prst="rect">
            <a:avLst/>
          </a:prstGeom>
        </p:spPr>
        <p:txBody>
          <a:bodyPr>
            <a:noAutofit/>
          </a:bodyPr>
          <a:lstStyle/>
          <a:p>
            <a:r>
              <a:rPr sz="1600" dirty="0" smtClean="0"/>
              <a:t> </a:t>
            </a:r>
            <a:r>
              <a:rPr lang="en-AU" sz="1600" dirty="0"/>
              <a:t>[1] </a:t>
            </a:r>
            <a:r>
              <a:rPr lang="en-AU" sz="1600" dirty="0" err="1"/>
              <a:t>Yufeng</a:t>
            </a:r>
            <a:r>
              <a:rPr lang="en-AU" sz="1600" dirty="0"/>
              <a:t> Kou, Chang-Tien Lu, </a:t>
            </a:r>
            <a:r>
              <a:rPr lang="en-AU" sz="1600" dirty="0" err="1"/>
              <a:t>Sirirat</a:t>
            </a:r>
            <a:r>
              <a:rPr lang="en-AU" sz="1600" dirty="0"/>
              <a:t> </a:t>
            </a:r>
            <a:r>
              <a:rPr lang="en-AU" sz="1600" dirty="0" err="1"/>
              <a:t>Sinvongwattana</a:t>
            </a:r>
            <a:r>
              <a:rPr lang="en-AU" sz="1600" dirty="0"/>
              <a:t> S. </a:t>
            </a:r>
            <a:r>
              <a:rPr lang="en-AU" sz="1600" dirty="0" err="1"/>
              <a:t>ans</a:t>
            </a:r>
            <a:r>
              <a:rPr lang="en-AU" sz="1600" dirty="0"/>
              <a:t> </a:t>
            </a:r>
            <a:r>
              <a:rPr lang="en-AU" sz="1600" dirty="0" err="1"/>
              <a:t>Yo</a:t>
            </a:r>
            <a:r>
              <a:rPr lang="en-AU" sz="1600" dirty="0"/>
              <a:t>-Ping Huang, Survey of Fraud Detection Techniques, IEEE International Conference on Networking, Sensing &amp; Control, 0-78038193-9/04/$17.0020 2004 IEEE.</a:t>
            </a:r>
            <a:endParaRPr lang="en-IN" sz="1600" dirty="0"/>
          </a:p>
          <a:p>
            <a:r>
              <a:rPr lang="en-AU" sz="1600" dirty="0"/>
              <a:t>[2] D. </a:t>
            </a:r>
            <a:r>
              <a:rPr lang="en-AU" sz="1600" dirty="0" err="1"/>
              <a:t>Alekhya</a:t>
            </a:r>
            <a:r>
              <a:rPr lang="en-AU" sz="1600" dirty="0"/>
              <a:t>, G. </a:t>
            </a:r>
            <a:r>
              <a:rPr lang="en-AU" sz="1600" dirty="0" err="1"/>
              <a:t>DeviSuryaPrabha</a:t>
            </a:r>
            <a:r>
              <a:rPr lang="en-AU" sz="1600" dirty="0"/>
              <a:t> and G. </a:t>
            </a:r>
            <a:r>
              <a:rPr lang="en-AU" sz="1600" dirty="0" err="1"/>
              <a:t>Venkata</a:t>
            </a:r>
            <a:r>
              <a:rPr lang="en-AU" sz="1600" dirty="0"/>
              <a:t> </a:t>
            </a:r>
            <a:r>
              <a:rPr lang="en-AU" sz="1600" dirty="0" err="1"/>
              <a:t>Durga</a:t>
            </a:r>
            <a:r>
              <a:rPr lang="en-AU" sz="1600" dirty="0"/>
              <a:t> Rao, Fake Currency Detection Using Image Processing and Other Standard Methods, International Journal of Research in Computer and Communication Technology, </a:t>
            </a:r>
            <a:r>
              <a:rPr lang="en-AU" sz="1600" dirty="0" err="1"/>
              <a:t>Vol</a:t>
            </a:r>
            <a:r>
              <a:rPr lang="en-AU" sz="1600" dirty="0"/>
              <a:t> 3, Issue 1, January- 2014  </a:t>
            </a:r>
            <a:endParaRPr lang="en-IN" sz="1600" dirty="0"/>
          </a:p>
          <a:p>
            <a:r>
              <a:rPr lang="en-AU" sz="1600" dirty="0"/>
              <a:t>[3] Indian Currency Identification Using Image Processing </a:t>
            </a:r>
            <a:r>
              <a:rPr lang="en-AU" sz="1600" dirty="0" err="1"/>
              <a:t>Shyju</a:t>
            </a:r>
            <a:r>
              <a:rPr lang="en-AU" sz="1600" dirty="0"/>
              <a:t> S1, </a:t>
            </a:r>
            <a:r>
              <a:rPr lang="en-AU" sz="1600" dirty="0" err="1"/>
              <a:t>Prof.</a:t>
            </a:r>
            <a:r>
              <a:rPr lang="en-AU" sz="1600" dirty="0"/>
              <a:t> </a:t>
            </a:r>
            <a:r>
              <a:rPr lang="en-AU" sz="1600" dirty="0" err="1"/>
              <a:t>Thamizharasi</a:t>
            </a:r>
            <a:r>
              <a:rPr lang="en-AU" sz="1600" dirty="0"/>
              <a:t> A2  </a:t>
            </a:r>
            <a:endParaRPr lang="en-IN" sz="1600" dirty="0"/>
          </a:p>
          <a:p>
            <a:r>
              <a:rPr lang="en-AU" sz="1600" dirty="0"/>
              <a:t>[4] Currency Recognition System Using Image Processing S. M. </a:t>
            </a:r>
            <a:r>
              <a:rPr lang="en-AU" sz="1600" dirty="0" err="1"/>
              <a:t>Saifullah</a:t>
            </a:r>
            <a:r>
              <a:rPr lang="en-AU" sz="1600" dirty="0"/>
              <a:t>, </a:t>
            </a:r>
            <a:r>
              <a:rPr lang="en-AU" sz="1600" dirty="0" err="1"/>
              <a:t>AnikaRahmanAnanna</a:t>
            </a:r>
            <a:r>
              <a:rPr lang="en-AU" sz="1600" dirty="0"/>
              <a:t>, Md. </a:t>
            </a:r>
            <a:r>
              <a:rPr lang="en-AU" sz="1600" dirty="0" err="1"/>
              <a:t>Shakhawat</a:t>
            </a:r>
            <a:r>
              <a:rPr lang="en-AU" sz="1600" dirty="0"/>
              <a:t> Hossain, Md. </a:t>
            </a:r>
            <a:r>
              <a:rPr lang="en-AU" sz="1600" dirty="0" err="1"/>
              <a:t>Jaouad</a:t>
            </a:r>
            <a:r>
              <a:rPr lang="en-AU" sz="1600" dirty="0"/>
              <a:t> </a:t>
            </a:r>
            <a:r>
              <a:rPr lang="en-AU" sz="1600" dirty="0" err="1"/>
              <a:t>Hossain,Md</a:t>
            </a:r>
            <a:r>
              <a:rPr lang="en-AU" sz="1600" dirty="0"/>
              <a:t>. </a:t>
            </a:r>
            <a:r>
              <a:rPr lang="en-AU" sz="1600" dirty="0" err="1"/>
              <a:t>SaniatRahman</a:t>
            </a:r>
            <a:r>
              <a:rPr lang="en-AU" sz="1600" dirty="0"/>
              <a:t> </a:t>
            </a:r>
            <a:r>
              <a:rPr lang="en-AU" sz="1600" dirty="0" err="1" smtClean="0"/>
              <a:t>Zishan</a:t>
            </a:r>
            <a:endParaRPr lang="en-IN" sz="1600" dirty="0"/>
          </a:p>
          <a:p>
            <a:r>
              <a:rPr lang="en-AU" sz="1600" dirty="0"/>
              <a:t>[5] Indian Currency Recognition and Verification Using Image Processing </a:t>
            </a:r>
            <a:endParaRPr lang="en-IN" sz="1600" dirty="0"/>
          </a:p>
          <a:p>
            <a:r>
              <a:rPr lang="en-AU" sz="1600" dirty="0" err="1"/>
              <a:t>Ingulkar</a:t>
            </a:r>
            <a:r>
              <a:rPr lang="en-AU" sz="1600" dirty="0"/>
              <a:t> </a:t>
            </a:r>
            <a:r>
              <a:rPr lang="en-AU" sz="1600" dirty="0" err="1"/>
              <a:t>Ashwini</a:t>
            </a:r>
            <a:r>
              <a:rPr lang="en-AU" sz="1600" dirty="0"/>
              <a:t> Suresh, </a:t>
            </a:r>
            <a:r>
              <a:rPr lang="en-AU" sz="1600" dirty="0" err="1" smtClean="0"/>
              <a:t>Prof.P.P.Narwade</a:t>
            </a:r>
            <a:endParaRPr lang="en-IN" sz="1600" dirty="0"/>
          </a:p>
          <a:p>
            <a:r>
              <a:rPr lang="en-AU" sz="1600" dirty="0"/>
              <a:t>[6] Currency recognition system using image processing </a:t>
            </a:r>
            <a:r>
              <a:rPr lang="en-AU" sz="1600" dirty="0" err="1"/>
              <a:t>Yaojia</a:t>
            </a:r>
            <a:r>
              <a:rPr lang="en-AU" sz="1600" dirty="0"/>
              <a:t> Wang </a:t>
            </a:r>
            <a:r>
              <a:rPr lang="en-AU" sz="1600" dirty="0" err="1"/>
              <a:t>Siyuan</a:t>
            </a:r>
            <a:r>
              <a:rPr lang="en-AU" sz="1600" dirty="0"/>
              <a:t> Lin June 2010</a:t>
            </a:r>
            <a:endParaRPr lang="en-IN" sz="1600" dirty="0"/>
          </a:p>
          <a:p>
            <a:pPr marL="0" indent="0" defTabSz="228600">
              <a:lnSpc>
                <a:spcPts val="1400"/>
              </a:lnSpc>
              <a:spcBef>
                <a:spcPts val="0"/>
              </a:spcBef>
              <a:buClrTx/>
              <a:buSzTx/>
              <a:buFontTx/>
              <a:buNone/>
              <a:defRPr sz="600">
                <a:solidFill>
                  <a:srgbClr val="000000"/>
                </a:solidFill>
                <a:latin typeface="Times"/>
                <a:ea typeface="Times"/>
                <a:cs typeface="Times"/>
                <a:sym typeface="Times"/>
              </a:defRPr>
            </a:pPr>
            <a:endParaRPr sz="1600" dirty="0"/>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Shape 138"/>
          <p:cNvSpPr>
            <a:spLocks noGrp="1"/>
          </p:cNvSpPr>
          <p:nvPr>
            <p:ph type="title"/>
          </p:nvPr>
        </p:nvSpPr>
        <p:spPr>
          <a:prstGeom prst="rect">
            <a:avLst/>
          </a:prstGeom>
        </p:spPr>
        <p:txBody>
          <a:bodyPr/>
          <a:lstStyle/>
          <a:p>
            <a:r>
              <a:t>ABSTRACT</a:t>
            </a:r>
          </a:p>
        </p:txBody>
      </p:sp>
      <p:sp>
        <p:nvSpPr>
          <p:cNvPr id="139" name="Shape 139"/>
          <p:cNvSpPr>
            <a:spLocks noGrp="1"/>
          </p:cNvSpPr>
          <p:nvPr>
            <p:ph type="body" idx="1"/>
          </p:nvPr>
        </p:nvSpPr>
        <p:spPr>
          <a:prstGeom prst="rect">
            <a:avLst/>
          </a:prstGeom>
        </p:spPr>
        <p:txBody>
          <a:bodyPr/>
          <a:lstStyle>
            <a:lvl1pPr marL="0" indent="0">
              <a:buClrTx/>
              <a:buSzTx/>
              <a:buFontTx/>
              <a:buNone/>
            </a:lvl1pPr>
          </a:lstStyle>
          <a:p>
            <a:r>
              <a:t>The main objective of this project is fake currency detection using the image processing. Fake currency detection is a process of finding the forgery currency. After choose the image apply pre- processing. In pre-processing the image to be crop, smooth and adjust. Convert the image into gray color. After conversion apply the image segmentation. The features are extracting and reduce. Finally compare the image into original or forger </a:t>
            </a:r>
            <a:endParaRPr sz="1200">
              <a:latin typeface="Times"/>
              <a:ea typeface="Times"/>
              <a:cs typeface="Times"/>
              <a:sym typeface="Times"/>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p:cNvSpPr>
          <p:nvPr>
            <p:ph type="title"/>
          </p:nvPr>
        </p:nvSpPr>
        <p:spPr>
          <a:prstGeom prst="rect">
            <a:avLst/>
          </a:prstGeom>
        </p:spPr>
        <p:txBody>
          <a:bodyPr/>
          <a:lstStyle/>
          <a:p>
            <a:r>
              <a:t>Overall Algorithm: </a:t>
            </a:r>
          </a:p>
        </p:txBody>
      </p:sp>
      <p:sp>
        <p:nvSpPr>
          <p:cNvPr id="142" name="Shape 142"/>
          <p:cNvSpPr>
            <a:spLocks noGrp="1"/>
          </p:cNvSpPr>
          <p:nvPr>
            <p:ph type="body" idx="1"/>
          </p:nvPr>
        </p:nvSpPr>
        <p:spPr>
          <a:xfrm>
            <a:off x="647700" y="2324100"/>
            <a:ext cx="11988800" cy="6096000"/>
          </a:xfrm>
          <a:prstGeom prst="rect">
            <a:avLst/>
          </a:prstGeom>
        </p:spPr>
        <p:txBody>
          <a:bodyPr/>
          <a:lstStyle/>
          <a:p>
            <a:pPr marL="0" indent="0" defTabSz="420624">
              <a:spcBef>
                <a:spcPts val="1700"/>
              </a:spcBef>
              <a:buClrTx/>
              <a:buSzTx/>
              <a:buFontTx/>
              <a:buNone/>
              <a:defRPr sz="2592"/>
            </a:pPr>
            <a:endParaRPr sz="864"/>
          </a:p>
          <a:p>
            <a:pPr marL="0" indent="0" defTabSz="420624">
              <a:spcBef>
                <a:spcPts val="1700"/>
              </a:spcBef>
              <a:buClrTx/>
              <a:buSzTx/>
              <a:buFontTx/>
              <a:buNone/>
              <a:defRPr sz="2592"/>
            </a:pPr>
            <a:r>
              <a:t>A. Image of paper currency will be acquired by simple scanner or digital camera.</a:t>
            </a:r>
            <a:br/>
            <a:r>
              <a:t>B. The image acquired is RGB image and then it will be converted into gray scale. </a:t>
            </a:r>
            <a:endParaRPr sz="864">
              <a:latin typeface="Times"/>
              <a:ea typeface="Times"/>
              <a:cs typeface="Times"/>
              <a:sym typeface="Times"/>
            </a:endParaRPr>
          </a:p>
          <a:p>
            <a:pPr marL="0" indent="0" defTabSz="420624">
              <a:spcBef>
                <a:spcPts val="1700"/>
              </a:spcBef>
              <a:buClrTx/>
              <a:buSzTx/>
              <a:buFontTx/>
              <a:buNone/>
              <a:defRPr sz="2592"/>
            </a:pPr>
            <a:r>
              <a:t>C. Edge detection of the whole gray scale image will be performed.</a:t>
            </a:r>
            <a:br/>
            <a:r>
              <a:t>D. After detecting edges, the four characteristics of the paper currency will be cropped and segmented. </a:t>
            </a:r>
            <a:endParaRPr sz="864">
              <a:latin typeface="Times"/>
              <a:ea typeface="Times"/>
              <a:cs typeface="Times"/>
              <a:sym typeface="Times"/>
            </a:endParaRPr>
          </a:p>
          <a:p>
            <a:pPr marL="0" indent="0" defTabSz="420624">
              <a:spcBef>
                <a:spcPts val="1700"/>
              </a:spcBef>
              <a:buClrTx/>
              <a:buSzTx/>
              <a:buFontTx/>
              <a:buNone/>
              <a:defRPr sz="2592"/>
            </a:pPr>
            <a:r>
              <a:t>E. After segmentation, the characteristics of the paper currency will be extracted.</a:t>
            </a:r>
            <a:br/>
            <a:r>
              <a:t>F. The characteristics of test image are compared with the original pre-stored image in the system. </a:t>
            </a:r>
            <a:endParaRPr sz="864">
              <a:latin typeface="Times"/>
              <a:ea typeface="Times"/>
              <a:cs typeface="Times"/>
              <a:sym typeface="Times"/>
            </a:endParaRPr>
          </a:p>
          <a:p>
            <a:pPr marL="0" indent="0" defTabSz="420624">
              <a:spcBef>
                <a:spcPts val="1700"/>
              </a:spcBef>
              <a:buClrTx/>
              <a:buSzTx/>
              <a:buFontTx/>
              <a:buNone/>
              <a:defRPr sz="2592"/>
            </a:pPr>
            <a:r>
              <a:t>G. If it matches then the currency is genuine otherwise counterfeit. </a:t>
            </a:r>
            <a:endParaRPr sz="864">
              <a:latin typeface="Times"/>
              <a:ea typeface="Times"/>
              <a:cs typeface="Times"/>
              <a:sym typeface="Times"/>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xfrm>
            <a:off x="508000" y="515143"/>
            <a:ext cx="11988800" cy="2532113"/>
          </a:xfrm>
          <a:prstGeom prst="rect">
            <a:avLst/>
          </a:prstGeom>
        </p:spPr>
        <p:txBody>
          <a:bodyPr/>
          <a:lstStyle/>
          <a:p>
            <a:pPr defTabSz="420624">
              <a:spcBef>
                <a:spcPts val="1100"/>
              </a:spcBef>
              <a:defRPr sz="5328"/>
            </a:pPr>
            <a:r>
              <a:t>Modules:</a:t>
            </a:r>
            <a:br/>
            <a:r>
              <a:t>Image Acquisition: </a:t>
            </a:r>
          </a:p>
        </p:txBody>
      </p:sp>
      <p:sp>
        <p:nvSpPr>
          <p:cNvPr id="145" name="Shape 145"/>
          <p:cNvSpPr>
            <a:spLocks noGrp="1"/>
          </p:cNvSpPr>
          <p:nvPr>
            <p:ph type="body" idx="1"/>
          </p:nvPr>
        </p:nvSpPr>
        <p:spPr>
          <a:prstGeom prst="rect">
            <a:avLst/>
          </a:prstGeom>
        </p:spPr>
        <p:txBody>
          <a:bodyPr/>
          <a:lstStyle>
            <a:lvl1pPr marL="0" indent="0">
              <a:buClrTx/>
              <a:buSzTx/>
              <a:buFontTx/>
              <a:buNone/>
            </a:lvl1pPr>
          </a:lstStyle>
          <a:p>
            <a:r>
              <a:t>The first stage of any vision system is the image acquisition stage. After the image has been obtained, various methods of processing can be applied to the image to perform the many different vision tasks. Performing image acquisition in image processing is always the first step in the workflow sequence because, without an image, no processing is possible. There are various ways to acquire image such as with the help of camera or scanner. Acquired image should retain all the features. </a:t>
            </a:r>
            <a:endParaRPr sz="1200">
              <a:latin typeface="Times"/>
              <a:ea typeface="Times"/>
              <a:cs typeface="Times"/>
              <a:sym typeface="Times"/>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lvl1pPr defTabSz="572516">
              <a:spcBef>
                <a:spcPts val="1500"/>
              </a:spcBef>
              <a:defRPr sz="6860"/>
            </a:lvl1pPr>
          </a:lstStyle>
          <a:p>
            <a:r>
              <a:t>Pre-processing: </a:t>
            </a:r>
            <a:endParaRPr sz="1176"/>
          </a:p>
        </p:txBody>
      </p:sp>
      <p:sp>
        <p:nvSpPr>
          <p:cNvPr id="148" name="Shape 148"/>
          <p:cNvSpPr>
            <a:spLocks noGrp="1"/>
          </p:cNvSpPr>
          <p:nvPr>
            <p:ph type="body" idx="1"/>
          </p:nvPr>
        </p:nvSpPr>
        <p:spPr>
          <a:prstGeom prst="rect">
            <a:avLst/>
          </a:prstGeom>
        </p:spPr>
        <p:txBody>
          <a:bodyPr/>
          <a:lstStyle>
            <a:lvl1pPr marL="0" indent="0">
              <a:buClrTx/>
              <a:buSzTx/>
              <a:buFontTx/>
              <a:buNone/>
            </a:lvl1pPr>
          </a:lstStyle>
          <a:p>
            <a:r>
              <a:t>The main goal of the pre-processing to enhance the visual appearance of images and improve the manipulation of datasets. Pre-processing of image are those operations that are normally required prior to the main data analysis and extraction of information. Image preprocessing, also called image restoration, involves the correction of distortion, degradation, and noise introduced during the imaging process. </a:t>
            </a:r>
            <a:endParaRPr sz="1200">
              <a:latin typeface="Times"/>
              <a:ea typeface="Times"/>
              <a:cs typeface="Times"/>
              <a:sym typeface="Times"/>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lvl1pPr defTabSz="572516">
              <a:spcBef>
                <a:spcPts val="1500"/>
              </a:spcBef>
              <a:defRPr sz="6860"/>
            </a:lvl1pPr>
          </a:lstStyle>
          <a:p>
            <a:r>
              <a:t>Gray Scale Conversion: </a:t>
            </a:r>
            <a:endParaRPr sz="1176"/>
          </a:p>
        </p:txBody>
      </p:sp>
      <p:sp>
        <p:nvSpPr>
          <p:cNvPr id="151" name="Shape 151"/>
          <p:cNvSpPr>
            <a:spLocks noGrp="1"/>
          </p:cNvSpPr>
          <p:nvPr>
            <p:ph type="body" idx="1"/>
          </p:nvPr>
        </p:nvSpPr>
        <p:spPr>
          <a:prstGeom prst="rect">
            <a:avLst/>
          </a:prstGeom>
        </p:spPr>
        <p:txBody>
          <a:bodyPr/>
          <a:lstStyle>
            <a:lvl1pPr marL="0" indent="0">
              <a:buClrTx/>
              <a:buSzTx/>
              <a:buFontTx/>
              <a:buNone/>
            </a:lvl1pPr>
          </a:lstStyle>
          <a:p>
            <a:r>
              <a:t>The image acquired is in RGB color. It is converted into gray scale because it carries only the intensity information which is easy to process instead of processing three components R (Red), G(Green), B(Blue). to take the RGB values for each pixel and make as output a single value reflecting the brightness of that pixel. One such approach is to take the average of the contribution from each channel: (R+B+C)/3. </a:t>
            </a:r>
            <a:endParaRPr sz="1200">
              <a:latin typeface="Times"/>
              <a:ea typeface="Times"/>
              <a:cs typeface="Times"/>
              <a:sym typeface="Times"/>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title"/>
          </p:nvPr>
        </p:nvSpPr>
        <p:spPr>
          <a:prstGeom prst="rect">
            <a:avLst/>
          </a:prstGeom>
        </p:spPr>
        <p:txBody>
          <a:bodyPr/>
          <a:lstStyle>
            <a:lvl1pPr defTabSz="484886">
              <a:spcBef>
                <a:spcPts val="1300"/>
              </a:spcBef>
              <a:defRPr sz="5810"/>
            </a:lvl1pPr>
          </a:lstStyle>
          <a:p>
            <a:r>
              <a:t>Edge Detection: </a:t>
            </a:r>
            <a:endParaRPr sz="996"/>
          </a:p>
        </p:txBody>
      </p:sp>
      <p:sp>
        <p:nvSpPr>
          <p:cNvPr id="154" name="Shape 154"/>
          <p:cNvSpPr>
            <a:spLocks noGrp="1"/>
          </p:cNvSpPr>
          <p:nvPr>
            <p:ph type="body" idx="1"/>
          </p:nvPr>
        </p:nvSpPr>
        <p:spPr>
          <a:prstGeom prst="rect">
            <a:avLst/>
          </a:prstGeom>
        </p:spPr>
        <p:txBody>
          <a:bodyPr/>
          <a:lstStyle/>
          <a:p>
            <a:pPr marL="0" indent="0">
              <a:buClrTx/>
              <a:buSzTx/>
              <a:buFontTx/>
              <a:buNone/>
            </a:pPr>
            <a:r>
              <a:t>Edge detection is the name for a set of mathematical methods which aim at identifying points in a digital image at which the image brightness changes sharply. Edge detection is a fundamental tool in image processing, machine vision and computer vision, particularly in the areas of feature detection and feature extraction. Edge detection is an image processing technique for finding the boundaries of objects within images. </a:t>
            </a:r>
            <a:endParaRPr sz="1200">
              <a:latin typeface="Times"/>
              <a:ea typeface="Times"/>
              <a:cs typeface="Times"/>
              <a:sym typeface="Times"/>
            </a:endParaRPr>
          </a:p>
          <a:p>
            <a:pPr marL="0" indent="0">
              <a:buClrTx/>
              <a:buSzTx/>
              <a:buFontTx/>
              <a:buNone/>
            </a:pPr>
            <a:endParaRPr sz="1200">
              <a:latin typeface="Times"/>
              <a:ea typeface="Times"/>
              <a:cs typeface="Times"/>
              <a:sym typeface="Times"/>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Shape 156"/>
          <p:cNvSpPr>
            <a:spLocks noGrp="1"/>
          </p:cNvSpPr>
          <p:nvPr>
            <p:ph type="title"/>
          </p:nvPr>
        </p:nvSpPr>
        <p:spPr>
          <a:prstGeom prst="rect">
            <a:avLst/>
          </a:prstGeom>
        </p:spPr>
        <p:txBody>
          <a:bodyPr/>
          <a:lstStyle/>
          <a:p>
            <a:pPr defTabSz="549148">
              <a:spcBef>
                <a:spcPts val="1500"/>
              </a:spcBef>
              <a:defRPr sz="6580"/>
            </a:pPr>
            <a:r>
              <a:t>Feature Extraction</a:t>
            </a:r>
            <a:r>
              <a:rPr>
                <a:latin typeface="Times New Roman"/>
                <a:ea typeface="Times New Roman"/>
                <a:cs typeface="Times New Roman"/>
                <a:sym typeface="Times New Roman"/>
              </a:rPr>
              <a:t>: </a:t>
            </a:r>
            <a:endParaRPr sz="1128"/>
          </a:p>
        </p:txBody>
      </p:sp>
      <p:sp>
        <p:nvSpPr>
          <p:cNvPr id="157" name="Shape 157"/>
          <p:cNvSpPr>
            <a:spLocks noGrp="1"/>
          </p:cNvSpPr>
          <p:nvPr>
            <p:ph type="body" idx="1"/>
          </p:nvPr>
        </p:nvSpPr>
        <p:spPr>
          <a:prstGeom prst="rect">
            <a:avLst/>
          </a:prstGeom>
        </p:spPr>
        <p:txBody>
          <a:bodyPr/>
          <a:lstStyle>
            <a:lvl1pPr marL="0" indent="0">
              <a:buClrTx/>
              <a:buSzTx/>
              <a:buFontTx/>
              <a:buNone/>
            </a:lvl1pPr>
          </a:lstStyle>
          <a:p>
            <a:r>
              <a:t>Feature extraction is a special form of dimensional reduction. When the input data to analgorithmis too large to be processed and it is suspected to be very redundant then the input data will be transformed into a reduced representation set of features. Transforming the input data into the set of features is called feature extraction. </a:t>
            </a:r>
            <a:endParaRPr sz="1200">
              <a:latin typeface="Times"/>
              <a:ea typeface="Times"/>
              <a:cs typeface="Times"/>
              <a:sym typeface="Times"/>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hape 159"/>
          <p:cNvSpPr>
            <a:spLocks noGrp="1"/>
          </p:cNvSpPr>
          <p:nvPr>
            <p:ph type="title"/>
          </p:nvPr>
        </p:nvSpPr>
        <p:spPr>
          <a:prstGeom prst="rect">
            <a:avLst/>
          </a:prstGeom>
        </p:spPr>
        <p:txBody>
          <a:bodyPr/>
          <a:lstStyle/>
          <a:p>
            <a:r>
              <a:rPr dirty="0"/>
              <a:t>Results(Screenshots)</a:t>
            </a:r>
          </a:p>
        </p:txBody>
      </p:sp>
      <p:pic>
        <p:nvPicPr>
          <p:cNvPr id="2" name="Picture 1"/>
          <p:cNvPicPr>
            <a:picLocks noChangeAspect="1"/>
          </p:cNvPicPr>
          <p:nvPr/>
        </p:nvPicPr>
        <p:blipFill>
          <a:blip r:embed="rId2"/>
          <a:stretch>
            <a:fillRect/>
          </a:stretch>
        </p:blipFill>
        <p:spPr>
          <a:xfrm>
            <a:off x="531132" y="2443843"/>
            <a:ext cx="11942536" cy="6714398"/>
          </a:xfrm>
          <a:prstGeom prst="rect">
            <a:avLst/>
          </a:prstGeom>
        </p:spPr>
      </p:pic>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New_Template4">
  <a:themeElements>
    <a:clrScheme name="New_Template4">
      <a:dk1>
        <a:srgbClr val="414141"/>
      </a:dk1>
      <a:lt1>
        <a:srgbClr val="004141"/>
      </a:lt1>
      <a:dk2>
        <a:srgbClr val="66635F"/>
      </a:dk2>
      <a:lt2>
        <a:srgbClr val="C9C3BA"/>
      </a:lt2>
      <a:accent1>
        <a:srgbClr val="738FAF"/>
      </a:accent1>
      <a:accent2>
        <a:srgbClr val="74B6A8"/>
      </a:accent2>
      <a:accent3>
        <a:srgbClr val="A0AA69"/>
      </a:accent3>
      <a:accent4>
        <a:srgbClr val="CBA968"/>
      </a:accent4>
      <a:accent5>
        <a:srgbClr val="D08A7A"/>
      </a:accent5>
      <a:accent6>
        <a:srgbClr val="9E95A9"/>
      </a:accent6>
      <a:hlink>
        <a:srgbClr val="0000FF"/>
      </a:hlink>
      <a:folHlink>
        <a:srgbClr val="FF00FF"/>
      </a:folHlink>
    </a:clrScheme>
    <a:fontScheme name="New_Template4">
      <a:majorFont>
        <a:latin typeface="Bodoni SvtyTwo ITC TT-Book"/>
        <a:ea typeface="Bodoni SvtyTwo ITC TT-Book"/>
        <a:cs typeface="Bodoni SvtyTwo ITC TT-Book"/>
      </a:majorFont>
      <a:minorFont>
        <a:latin typeface="Bodoni SvtyTwo ITC TT-Book"/>
        <a:ea typeface="Bodoni SvtyTwo ITC TT-Book"/>
        <a:cs typeface="Bodoni SvtyTwo ITC TT-Book"/>
      </a:minorFont>
    </a:fontScheme>
    <a:fmtScheme name="New_Template4">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outerShdw blurRad="25400" dist="33948" dir="2700000" rotWithShape="0">
                <a:srgbClr val="3B3936"/>
              </a:outerShdw>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1414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4">
  <a:themeElements>
    <a:clrScheme name="New_Template4">
      <a:dk1>
        <a:srgbClr val="000000"/>
      </a:dk1>
      <a:lt1>
        <a:srgbClr val="FFFFFF"/>
      </a:lt1>
      <a:dk2>
        <a:srgbClr val="66635F"/>
      </a:dk2>
      <a:lt2>
        <a:srgbClr val="C9C3BA"/>
      </a:lt2>
      <a:accent1>
        <a:srgbClr val="738FAF"/>
      </a:accent1>
      <a:accent2>
        <a:srgbClr val="74B6A8"/>
      </a:accent2>
      <a:accent3>
        <a:srgbClr val="A0AA69"/>
      </a:accent3>
      <a:accent4>
        <a:srgbClr val="CBA968"/>
      </a:accent4>
      <a:accent5>
        <a:srgbClr val="D08A7A"/>
      </a:accent5>
      <a:accent6>
        <a:srgbClr val="9E95A9"/>
      </a:accent6>
      <a:hlink>
        <a:srgbClr val="0000FF"/>
      </a:hlink>
      <a:folHlink>
        <a:srgbClr val="FF00FF"/>
      </a:folHlink>
    </a:clrScheme>
    <a:fontScheme name="New_Template4">
      <a:majorFont>
        <a:latin typeface="Bodoni SvtyTwo ITC TT-Book"/>
        <a:ea typeface="Bodoni SvtyTwo ITC TT-Book"/>
        <a:cs typeface="Bodoni SvtyTwo ITC TT-Book"/>
      </a:majorFont>
      <a:minorFont>
        <a:latin typeface="Bodoni SvtyTwo ITC TT-Book"/>
        <a:ea typeface="Bodoni SvtyTwo ITC TT-Book"/>
        <a:cs typeface="Bodoni SvtyTwo ITC TT-Book"/>
      </a:minorFont>
    </a:fontScheme>
    <a:fmtScheme name="New_Template4">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outerShdw blurRad="25400" dist="33948" dir="2700000" rotWithShape="0">
                <a:srgbClr val="3B3936"/>
              </a:outerShdw>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1414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657</Words>
  <Application>Microsoft Office PowerPoint</Application>
  <PresentationFormat>Custom</PresentationFormat>
  <Paragraphs>35</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Bodoni SvtyTwo ITC TT-Book</vt:lpstr>
      <vt:lpstr>Helvetica</vt:lpstr>
      <vt:lpstr>Helvetica Neue</vt:lpstr>
      <vt:lpstr>Palatino</vt:lpstr>
      <vt:lpstr>Times</vt:lpstr>
      <vt:lpstr>Times New Roman</vt:lpstr>
      <vt:lpstr>Zapf Dingbats</vt:lpstr>
      <vt:lpstr>New_Template4</vt:lpstr>
      <vt:lpstr>Detection Of Fake Currency Using Image Processing </vt:lpstr>
      <vt:lpstr>ABSTRACT</vt:lpstr>
      <vt:lpstr>Overall Algorithm: </vt:lpstr>
      <vt:lpstr>Modules: Image Acquisition: </vt:lpstr>
      <vt:lpstr>Pre-processing: </vt:lpstr>
      <vt:lpstr>Gray Scale Conversion: </vt:lpstr>
      <vt:lpstr>Edge Detection: </vt:lpstr>
      <vt:lpstr>Feature Extraction: </vt:lpstr>
      <vt:lpstr>Results(Screenshots)</vt:lpstr>
      <vt:lpstr> Conclusion: </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Detection Of Fake Currency Using Image Processing </dc:title>
  <cp:lastModifiedBy>Nikhil Yadav</cp:lastModifiedBy>
  <cp:revision>1</cp:revision>
  <dcterms:modified xsi:type="dcterms:W3CDTF">2017-11-18T14:58:46Z</dcterms:modified>
</cp:coreProperties>
</file>